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12" r:id="rId3"/>
    <p:sldId id="382" r:id="rId4"/>
    <p:sldId id="326" r:id="rId5"/>
    <p:sldId id="383" r:id="rId6"/>
    <p:sldId id="384" r:id="rId7"/>
    <p:sldId id="327" r:id="rId8"/>
    <p:sldId id="385" r:id="rId9"/>
    <p:sldId id="386" r:id="rId10"/>
    <p:sldId id="387" r:id="rId11"/>
    <p:sldId id="397" r:id="rId12"/>
    <p:sldId id="398" r:id="rId13"/>
    <p:sldId id="399" r:id="rId14"/>
    <p:sldId id="389" r:id="rId15"/>
    <p:sldId id="400" r:id="rId16"/>
    <p:sldId id="413" r:id="rId17"/>
    <p:sldId id="401" r:id="rId18"/>
    <p:sldId id="390" r:id="rId19"/>
    <p:sldId id="402" r:id="rId20"/>
    <p:sldId id="403" r:id="rId21"/>
    <p:sldId id="404" r:id="rId22"/>
    <p:sldId id="405" r:id="rId23"/>
    <p:sldId id="391" r:id="rId24"/>
    <p:sldId id="406" r:id="rId25"/>
    <p:sldId id="408" r:id="rId26"/>
    <p:sldId id="392" r:id="rId27"/>
    <p:sldId id="409" r:id="rId28"/>
    <p:sldId id="410" r:id="rId29"/>
    <p:sldId id="393" r:id="rId30"/>
    <p:sldId id="411" r:id="rId31"/>
    <p:sldId id="394" r:id="rId32"/>
    <p:sldId id="395" r:id="rId33"/>
    <p:sldId id="32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666633"/>
    <a:srgbClr val="5D0B53"/>
    <a:srgbClr val="990099"/>
    <a:srgbClr val="9A5C00"/>
    <a:srgbClr val="CC7900"/>
    <a:srgbClr val="276B7D"/>
    <a:srgbClr val="CC3300"/>
    <a:srgbClr val="1C4B58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0" autoAdjust="0"/>
    <p:restoredTop sz="94660"/>
  </p:normalViewPr>
  <p:slideViewPr>
    <p:cSldViewPr>
      <p:cViewPr>
        <p:scale>
          <a:sx n="48" d="100"/>
          <a:sy n="48" d="100"/>
        </p:scale>
        <p:origin x="-1267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956ED-361D-4B94-A408-71301E1091A7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EB946-0E53-4A73-A7DE-7FC1D07A0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191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EB946-0E53-4A73-A7DE-7FC1D07A018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A185-7305-4084-9E34-9FD2A273DDF7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2966-D5AD-4F3B-8FA4-8E101E79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B6BE-540C-4F25-B168-35FACC2A39CE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30CC-5760-44F9-89F4-D05A02A83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A0D14-B675-436A-87A7-3DC88FADA4C5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42BB-598F-4F68-9C60-3EF01EC1B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98AB-F4B6-4DFB-84D3-E3805926303B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15CD-FB46-4C65-9C1C-F00B25593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AF5C8-0118-4867-A059-6FDB62762FFF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449-8615-4415-9808-BAD94756C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6456-963D-428C-AEEC-0935A86D9B8A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1A5CF-6F70-44AC-A896-D5EB54055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B07BC-D3E0-4979-94F5-78A21E47D05A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C091-78B4-4E81-B692-FA92411E3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980A-6FCE-4366-BA19-8E19D90D5D8B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36B2-2A30-497B-8AD5-B521299B9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81CEB-B219-4238-A082-EEB017C2E832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FEF0-009B-48F0-9A16-F52617FC3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D674-292C-4771-8E6E-5EA853DAC97A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118C-D117-4C60-B9E8-E53457430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8E6E-ADA4-4095-B5AB-C691F0FA6B35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24AF-9A65-4781-9C45-DED812063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186FE8-956F-4E27-B0B7-EC40AD0848FB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09BF3C-06FE-49CC-AD2E-EE5C0FBCA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28600" y="609600"/>
            <a:ext cx="8458200" cy="57912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sz="16000" dirty="0" err="1">
                <a:solidFill>
                  <a:srgbClr val="C00000"/>
                </a:solidFill>
                <a:latin typeface="Impact" pitchFamily="34" charset="0"/>
              </a:rPr>
              <a:t>Andragogical</a:t>
            </a:r>
            <a:r>
              <a:rPr lang="en-US" sz="16000" dirty="0">
                <a:solidFill>
                  <a:srgbClr val="C00000"/>
                </a:solidFill>
                <a:latin typeface="Impact" pitchFamily="34" charset="0"/>
              </a:rPr>
              <a:t> </a:t>
            </a:r>
            <a:r>
              <a:rPr lang="en-US" sz="16000" dirty="0" smtClean="0">
                <a:solidFill>
                  <a:srgbClr val="C00000"/>
                </a:solidFill>
                <a:latin typeface="Impact" pitchFamily="34" charset="0"/>
              </a:rPr>
              <a:t>Principles</a:t>
            </a:r>
            <a:r>
              <a:rPr lang="en-US" sz="16000" dirty="0">
                <a:solidFill>
                  <a:srgbClr val="C00000"/>
                </a:solidFill>
                <a:latin typeface="Impact" pitchFamily="34" charset="0"/>
              </a:rPr>
              <a:t>: </a:t>
            </a:r>
            <a:endParaRPr lang="en-US" sz="16000" dirty="0" smtClean="0">
              <a:solidFill>
                <a:srgbClr val="C00000"/>
              </a:solidFill>
              <a:latin typeface="Impact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en-US" sz="16000" dirty="0">
                <a:solidFill>
                  <a:srgbClr val="C00000"/>
                </a:solidFill>
                <a:latin typeface="Impact" pitchFamily="34" charset="0"/>
              </a:rPr>
              <a:t>C</a:t>
            </a:r>
            <a:r>
              <a:rPr lang="en-US" sz="16000" dirty="0" smtClean="0">
                <a:solidFill>
                  <a:srgbClr val="C00000"/>
                </a:solidFill>
                <a:latin typeface="Impact" pitchFamily="34" charset="0"/>
              </a:rPr>
              <a:t>ollaborative </a:t>
            </a:r>
            <a:r>
              <a:rPr lang="en-US" sz="16000" dirty="0">
                <a:solidFill>
                  <a:srgbClr val="C00000"/>
                </a:solidFill>
                <a:latin typeface="Impact" pitchFamily="34" charset="0"/>
              </a:rPr>
              <a:t>P</a:t>
            </a:r>
            <a:r>
              <a:rPr lang="en-US" sz="16000" dirty="0" smtClean="0">
                <a:solidFill>
                  <a:srgbClr val="C00000"/>
                </a:solidFill>
                <a:latin typeface="Impact" pitchFamily="34" charset="0"/>
              </a:rPr>
              <a:t>rocess </a:t>
            </a:r>
            <a:r>
              <a:rPr lang="en-US" sz="16000" dirty="0">
                <a:solidFill>
                  <a:srgbClr val="C00000"/>
                </a:solidFill>
                <a:latin typeface="Impact" pitchFamily="34" charset="0"/>
              </a:rPr>
              <a:t>of </a:t>
            </a:r>
            <a:r>
              <a:rPr lang="en-US" sz="16000" dirty="0" smtClean="0">
                <a:solidFill>
                  <a:srgbClr val="C00000"/>
                </a:solidFill>
                <a:latin typeface="Impact" pitchFamily="34" charset="0"/>
              </a:rPr>
              <a:t>Adult Learning</a:t>
            </a:r>
            <a:endParaRPr lang="en-US" sz="16000" dirty="0">
              <a:solidFill>
                <a:srgbClr val="C00000"/>
              </a:solidFill>
              <a:latin typeface="Impact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en-US" sz="16000" b="1" dirty="0" smtClean="0">
                <a:solidFill>
                  <a:srgbClr val="C00000"/>
                </a:solidFill>
                <a:latin typeface="Impact" pitchFamily="34" charset="0"/>
                <a:ea typeface="+mj-ea"/>
              </a:rPr>
              <a:t>                 </a:t>
            </a:r>
            <a:r>
              <a:rPr lang="en-US" sz="11200" b="1" dirty="0" smtClean="0">
                <a:solidFill>
                  <a:srgbClr val="002060"/>
                </a:solidFill>
                <a:latin typeface="Cambria" pitchFamily="18" charset="0"/>
                <a:ea typeface="+mj-ea"/>
              </a:rPr>
              <a:t>- </a:t>
            </a:r>
            <a:r>
              <a:rPr lang="en-US" sz="11200" b="1" dirty="0">
                <a:solidFill>
                  <a:srgbClr val="002060"/>
                </a:solidFill>
                <a:latin typeface="Cambria" pitchFamily="18" charset="0"/>
                <a:ea typeface="+mj-ea"/>
              </a:rPr>
              <a:t>Prof. Dr. </a:t>
            </a:r>
            <a:r>
              <a:rPr lang="en-US" sz="11200" b="1" dirty="0" err="1" smtClean="0">
                <a:solidFill>
                  <a:srgbClr val="002060"/>
                </a:solidFill>
                <a:latin typeface="Cambria" pitchFamily="18" charset="0"/>
                <a:ea typeface="+mj-ea"/>
              </a:rPr>
              <a:t>M.R.K.Prasad</a:t>
            </a:r>
            <a:r>
              <a:rPr lang="en-US" sz="11200" b="1" dirty="0" smtClean="0">
                <a:solidFill>
                  <a:srgbClr val="002060"/>
                </a:solidFill>
                <a:latin typeface="Cambria" pitchFamily="18" charset="0"/>
                <a:ea typeface="+mj-ea"/>
              </a:rPr>
              <a:t> </a:t>
            </a:r>
            <a:endParaRPr lang="en-US" sz="11200" b="1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  <a:p>
            <a:pPr lvl="7">
              <a:defRPr/>
            </a:pPr>
            <a:r>
              <a:rPr lang="en-US" sz="11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Principal</a:t>
            </a:r>
          </a:p>
          <a:p>
            <a:pPr lvl="7">
              <a:defRPr/>
            </a:pPr>
            <a:r>
              <a:rPr lang="en-US" sz="11200" b="1" dirty="0" err="1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V.M.Salgaocar</a:t>
            </a:r>
            <a:r>
              <a:rPr lang="en-US" sz="11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College of Law</a:t>
            </a:r>
          </a:p>
          <a:p>
            <a:pPr lvl="7">
              <a:defRPr/>
            </a:pPr>
            <a:r>
              <a:rPr lang="en-US" sz="11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Goa</a:t>
            </a:r>
          </a:p>
          <a:p>
            <a:pPr lvl="7">
              <a:defRPr/>
            </a:pPr>
            <a:r>
              <a:rPr lang="en-US" sz="112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prasadmandav@gmail.com</a:t>
            </a:r>
            <a:endParaRPr lang="en-US" sz="11200" dirty="0"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sz="3600" b="1" dirty="0" smtClean="0">
                <a:latin typeface="Arial Black" pitchFamily="34" charset="0"/>
              </a:rPr>
              <a:t>Five </a:t>
            </a:r>
            <a:r>
              <a:rPr lang="en-US" sz="3600" b="1" dirty="0">
                <a:latin typeface="Arial Black" pitchFamily="34" charset="0"/>
              </a:rPr>
              <a:t>assumptions of </a:t>
            </a:r>
            <a:r>
              <a:rPr lang="en-US" sz="3600" b="1" dirty="0" smtClean="0">
                <a:latin typeface="Arial Black" pitchFamily="34" charset="0"/>
              </a:rPr>
              <a:t>Andragogy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dults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are self-directed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learners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dult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learners bring a wealth of experience to the educational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setting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Adults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enter educational settings ready to learn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dults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are problem-centered in their learning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dults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are best motivated by internal factors </a:t>
            </a: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7525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1.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Self-directed Learners</a:t>
            </a:r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dults like to involve actively in </a:t>
            </a:r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the decisions that affect them</a:t>
            </a:r>
          </a:p>
          <a:p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ore </a:t>
            </a:r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capable of taking responsibility for themselves</a:t>
            </a:r>
          </a:p>
          <a:p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dults </a:t>
            </a:r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would be more independent and self-directed than others 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due to age </a:t>
            </a:r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and experience</a:t>
            </a: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93382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1.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Self-directed Learners</a:t>
            </a:r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ambria" pitchFamily="18" charset="0"/>
              </a:rPr>
              <a:t>Application:</a:t>
            </a:r>
            <a:endParaRPr lang="en-US" b="1" dirty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You are no more a teacher but a facilitator</a:t>
            </a:r>
          </a:p>
          <a:p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Collaboration between learners 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 and Teacher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Establishment </a:t>
            </a: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of a safe environment</a:t>
            </a:r>
          </a:p>
          <a:p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L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earners </a:t>
            </a: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are not afraid to share ideas experiences </a:t>
            </a:r>
          </a:p>
          <a:p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Learning through conversation and exchange of information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876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1.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Self-directed Learners</a:t>
            </a:r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Problem: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Self-learning </a:t>
            </a:r>
            <a:r>
              <a:rPr lang="en-US" b="1" dirty="0">
                <a:solidFill>
                  <a:srgbClr val="002060"/>
                </a:solidFill>
              </a:rPr>
              <a:t>depends on maturity and personal </a:t>
            </a:r>
            <a:r>
              <a:rPr lang="en-US" b="1" dirty="0" smtClean="0">
                <a:solidFill>
                  <a:srgbClr val="002060"/>
                </a:solidFill>
              </a:rPr>
              <a:t>intelligence.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most lack the required understanding of learning necessary to be self-directed</a:t>
            </a:r>
          </a:p>
          <a:p>
            <a:r>
              <a:rPr lang="en-US" b="1" dirty="0">
                <a:solidFill>
                  <a:srgbClr val="002060"/>
                </a:solidFill>
              </a:rPr>
              <a:t>need guidance and </a:t>
            </a:r>
            <a:r>
              <a:rPr lang="en-US" b="1" dirty="0" smtClean="0">
                <a:solidFill>
                  <a:srgbClr val="002060"/>
                </a:solidFill>
              </a:rPr>
              <a:t>encouragement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Self-directed </a:t>
            </a:r>
            <a:r>
              <a:rPr lang="en-US" b="1" dirty="0">
                <a:solidFill>
                  <a:srgbClr val="002060"/>
                </a:solidFill>
              </a:rPr>
              <a:t>learning as a goal that may be desired but not necessarily practical to attain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876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2. Adult 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learners bring a wealth of experience to the educational </a:t>
            </a: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setting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It is an important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resource for both learners and the facilitators.</a:t>
            </a: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I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n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many instances adults were the best resources for each other, </a:t>
            </a: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Educators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should help learners 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to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become more open-minded.</a:t>
            </a:r>
          </a:p>
          <a:p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Learner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experiences based on ways of thinking, habits, and 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prejudices and define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themselves based on their experiences.</a:t>
            </a:r>
          </a:p>
          <a:p>
            <a:pPr marL="0" indent="0">
              <a:buNone/>
            </a:pPr>
            <a:endParaRPr lang="en-US" b="1" dirty="0">
              <a:solidFill>
                <a:srgbClr val="66663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2. Adult 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learners bring a wealth of experience to the educational </a:t>
            </a: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setting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Application 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: </a:t>
            </a: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C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urriculum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must be structured in a way 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sharing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of experiences among learners </a:t>
            </a:r>
            <a:endParaRPr lang="en-US" b="1" dirty="0" smtClean="0">
              <a:solidFill>
                <a:srgbClr val="666633"/>
              </a:solidFill>
              <a:latin typeface="Cambria" pitchFamily="18" charset="0"/>
            </a:endParaRP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U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se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of group projects and interactive discussions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.</a:t>
            </a: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C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ourse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content should also be allowed to evolve as opposed to being tightly scripted </a:t>
            </a:r>
            <a:endParaRPr lang="en-US" b="1" dirty="0" smtClean="0">
              <a:solidFill>
                <a:srgbClr val="666633"/>
              </a:solidFill>
              <a:latin typeface="Cambria" pitchFamily="18" charset="0"/>
            </a:endParaRP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R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equires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carefully constructed discussion questions</a:t>
            </a:r>
          </a:p>
          <a:p>
            <a:pPr marL="0" indent="0">
              <a:buNone/>
            </a:pPr>
            <a:endParaRPr lang="en-US" b="1" dirty="0">
              <a:solidFill>
                <a:srgbClr val="66663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78303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2. Adult 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learners bring a wealth of experience to the educational </a:t>
            </a: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setting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Application 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: </a:t>
            </a:r>
          </a:p>
          <a:p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Hand Exercise</a:t>
            </a:r>
            <a:endParaRPr lang="en-US" b="1" dirty="0">
              <a:solidFill>
                <a:srgbClr val="666633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66663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78303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2. Adult 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learners bring a wealth of experience to the educational </a:t>
            </a:r>
            <a:r>
              <a:rPr lang="en-US" sz="3200" b="1" dirty="0" smtClean="0">
                <a:solidFill>
                  <a:schemeClr val="bg1"/>
                </a:solidFill>
                <a:latin typeface="Arial Black" pitchFamily="34" charset="0"/>
              </a:rPr>
              <a:t>setting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Problem:</a:t>
            </a:r>
          </a:p>
          <a:p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S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ocial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situations and cultural influences on </a:t>
            </a:r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learners.</a:t>
            </a:r>
          </a:p>
          <a:p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They may negatively effect the learning</a:t>
            </a:r>
          </a:p>
          <a:p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Preconceived notions may prejudicially impact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their ability </a:t>
            </a:r>
            <a:endParaRPr lang="en-US" b="1" dirty="0" smtClean="0">
              <a:solidFill>
                <a:srgbClr val="666633"/>
              </a:solidFill>
              <a:latin typeface="Cambria" pitchFamily="18" charset="0"/>
            </a:endParaRPr>
          </a:p>
          <a:p>
            <a:pPr marL="1152525" indent="-417513"/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to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learn, </a:t>
            </a:r>
            <a:endParaRPr lang="en-US" b="1" dirty="0" smtClean="0">
              <a:solidFill>
                <a:srgbClr val="666633"/>
              </a:solidFill>
              <a:latin typeface="Cambria" pitchFamily="18" charset="0"/>
            </a:endParaRPr>
          </a:p>
          <a:p>
            <a:pPr marL="1152525" indent="-417513"/>
            <a:r>
              <a:rPr lang="en-US" b="1" dirty="0" smtClean="0">
                <a:solidFill>
                  <a:srgbClr val="666633"/>
                </a:solidFill>
                <a:latin typeface="Cambria" pitchFamily="18" charset="0"/>
              </a:rPr>
              <a:t>how </a:t>
            </a:r>
            <a:r>
              <a:rPr lang="en-US" b="1" dirty="0">
                <a:solidFill>
                  <a:srgbClr val="666633"/>
                </a:solidFill>
                <a:latin typeface="Cambria" pitchFamily="18" charset="0"/>
              </a:rPr>
              <a:t>they learn, </a:t>
            </a:r>
            <a:endParaRPr lang="en-US" b="1" dirty="0" smtClean="0">
              <a:solidFill>
                <a:srgbClr val="666633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66663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1155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3.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enter educational settings ready to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A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dults </a:t>
            </a: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often experienced situations that triggered a need to learn something new.</a:t>
            </a:r>
          </a:p>
          <a:p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Specific events that 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may often </a:t>
            </a: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prompt the need for new 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knowledge.</a:t>
            </a:r>
            <a:endParaRPr lang="en-US" sz="3600" b="1" dirty="0">
              <a:solidFill>
                <a:srgbClr val="9A5C00"/>
              </a:solidFill>
              <a:latin typeface="Cambria" pitchFamily="18" charset="0"/>
            </a:endParaRPr>
          </a:p>
          <a:p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A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dult </a:t>
            </a: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learners want to know why they need to know something before they learn 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it.</a:t>
            </a:r>
            <a:endParaRPr lang="en-US" sz="3600" b="1" dirty="0">
              <a:solidFill>
                <a:srgbClr val="9A5C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3.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enter educational settings ready to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L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earning </a:t>
            </a: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should be a gratifying and pleasurable experience.</a:t>
            </a: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I</a:t>
            </a: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mportance </a:t>
            </a: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of combining both the needs of learners and those ascribed by society or institutions.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600" b="1" dirty="0">
              <a:solidFill>
                <a:srgbClr val="9A5C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18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Black" pitchFamily="34" charset="0"/>
              </a:rPr>
              <a:t>Nothing can be Taught </a:t>
            </a:r>
          </a:p>
          <a:p>
            <a:pPr algn="ctr">
              <a:buNone/>
            </a:pPr>
            <a:endParaRPr lang="en-US" sz="4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6666"/>
                </a:solidFill>
                <a:latin typeface="Arial Black" pitchFamily="34" charset="0"/>
              </a:rPr>
              <a:t>Every </a:t>
            </a:r>
            <a:r>
              <a:rPr lang="en-US" sz="4400" b="1" dirty="0" smtClean="0">
                <a:solidFill>
                  <a:srgbClr val="006666"/>
                </a:solidFill>
                <a:latin typeface="Arial Black" pitchFamily="34" charset="0"/>
              </a:rPr>
              <a:t>Thing can be Learned </a:t>
            </a:r>
            <a:endParaRPr lang="en-US" sz="4400" b="1" dirty="0">
              <a:solidFill>
                <a:srgbClr val="0066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3.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enter educational settings ready to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Application: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F</a:t>
            </a: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acilitators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must realize each learner enters for a specific reason, </a:t>
            </a:r>
            <a:endParaRPr lang="en-US" b="1" dirty="0" smtClean="0">
              <a:solidFill>
                <a:srgbClr val="9A5C00"/>
              </a:solidFill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It may be a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personal desire to learn something or because the course is required by an employer or institution.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F</a:t>
            </a: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acilitator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must take steps to help learners identify their learning needs.</a:t>
            </a: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9A5C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1878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3.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enter educational settings ready to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Application:</a:t>
            </a:r>
          </a:p>
          <a:p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Learner needs should be the central focus of the course </a:t>
            </a:r>
            <a:endParaRPr lang="en-US" b="1" dirty="0" smtClean="0">
              <a:solidFill>
                <a:srgbClr val="9A5C00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variety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of resources should be made available for learner access</a:t>
            </a:r>
          </a:p>
          <a:p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Course curriculum and assignments and assessment should reflect those needs</a:t>
            </a:r>
          </a:p>
        </p:txBody>
      </p:sp>
    </p:spTree>
    <p:extLst>
      <p:ext uri="{BB962C8B-B14F-4D97-AF65-F5344CB8AC3E}">
        <p14:creationId xmlns="" xmlns:p14="http://schemas.microsoft.com/office/powerpoint/2010/main" val="26619101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3.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enter educational settings ready to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Problem: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N</a:t>
            </a: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ot </a:t>
            </a:r>
            <a:r>
              <a:rPr lang="en-US" b="1" dirty="0">
                <a:solidFill>
                  <a:srgbClr val="9A5C00"/>
                </a:solidFill>
                <a:latin typeface="Cambria" pitchFamily="18" charset="0"/>
              </a:rPr>
              <a:t>all learners are able to identify what they need to know, and not all courses are taken purely by </a:t>
            </a: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choice</a:t>
            </a:r>
          </a:p>
          <a:p>
            <a:pPr marL="1311275" indent="-457200">
              <a:spcAft>
                <a:spcPts val="1200"/>
              </a:spcAft>
              <a:buFont typeface="Wingdings" pitchFamily="2" charset="2"/>
              <a:buChar char="v"/>
            </a:pP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Forced/influenced by peers</a:t>
            </a:r>
          </a:p>
          <a:p>
            <a:pPr marL="1311275" indent="-457200">
              <a:spcAft>
                <a:spcPts val="1200"/>
              </a:spcAft>
              <a:buFont typeface="Wingdings" pitchFamily="2" charset="2"/>
              <a:buChar char="v"/>
            </a:pP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Forced by employer</a:t>
            </a:r>
          </a:p>
          <a:p>
            <a:pPr marL="1311275" indent="-457200">
              <a:spcAft>
                <a:spcPts val="1200"/>
              </a:spcAft>
              <a:buFont typeface="Wingdings" pitchFamily="2" charset="2"/>
              <a:buChar char="v"/>
            </a:pPr>
            <a:r>
              <a:rPr lang="en-US" b="1" dirty="0" smtClean="0">
                <a:solidFill>
                  <a:srgbClr val="9A5C00"/>
                </a:solidFill>
                <a:latin typeface="Cambria" pitchFamily="18" charset="0"/>
              </a:rPr>
              <a:t>Job requirement</a:t>
            </a: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9A5C00"/>
              </a:solidFill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endParaRPr lang="en-US" b="1" dirty="0">
              <a:solidFill>
                <a:srgbClr val="9A5C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4622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4.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problem-centered in their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learning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Adults like to apply immediately what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they were learning to life situations</a:t>
            </a:r>
          </a:p>
          <a:p>
            <a:r>
              <a:rPr lang="en-US" b="1" dirty="0" err="1" smtClean="0">
                <a:solidFill>
                  <a:srgbClr val="1C4B58"/>
                </a:solidFill>
                <a:latin typeface="Cambria" pitchFamily="18" charset="0"/>
              </a:rPr>
              <a:t>Donot</a:t>
            </a:r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pursue learning simply for the sake of learning, </a:t>
            </a:r>
          </a:p>
          <a:p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Adults desire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to be aware of the relevance of what they learn in relation to their life tasks or goals. </a:t>
            </a:r>
            <a:endParaRPr lang="en-US" b="1" dirty="0" smtClean="0">
              <a:solidFill>
                <a:srgbClr val="1C4B58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Theory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and practice should be united in learning.</a:t>
            </a:r>
          </a:p>
          <a:p>
            <a:pPr marL="0" indent="0">
              <a:buNone/>
            </a:pPr>
            <a:endParaRPr lang="en-US" b="1" dirty="0">
              <a:solidFill>
                <a:srgbClr val="1C4B5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4.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problem-centered in their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learning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Application: 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C</a:t>
            </a:r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urriculum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should be process based versus content based </a:t>
            </a:r>
            <a:endParaRPr lang="en-US" b="1" dirty="0" smtClean="0">
              <a:solidFill>
                <a:srgbClr val="1C4B58"/>
              </a:solidFill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Allow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learners to develop content in accordance with their specific needs. </a:t>
            </a:r>
            <a:endParaRPr lang="en-US" b="1" dirty="0" smtClean="0">
              <a:solidFill>
                <a:srgbClr val="1C4B58"/>
              </a:solidFill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1C4B58"/>
                </a:solidFill>
                <a:latin typeface="Cambria" pitchFamily="18" charset="0"/>
              </a:rPr>
              <a:t>The </a:t>
            </a:r>
            <a:r>
              <a:rPr lang="en-US" b="1" dirty="0">
                <a:solidFill>
                  <a:srgbClr val="1C4B58"/>
                </a:solidFill>
                <a:latin typeface="Cambria" pitchFamily="18" charset="0"/>
              </a:rPr>
              <a:t>ability to make a connection between everyday life and learning</a:t>
            </a:r>
          </a:p>
          <a:p>
            <a:pPr marL="0" indent="0">
              <a:spcAft>
                <a:spcPts val="1200"/>
              </a:spcAft>
              <a:buNone/>
            </a:pPr>
            <a:endParaRPr lang="en-US" b="1" dirty="0">
              <a:solidFill>
                <a:srgbClr val="1C4B5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76641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4.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problem-centered in their 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learning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ambria" pitchFamily="18" charset="0"/>
              </a:rPr>
              <a:t>Problem: </a:t>
            </a:r>
            <a:endParaRPr lang="en-US" sz="36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en-US" sz="3600" b="1" dirty="0">
                <a:solidFill>
                  <a:srgbClr val="006666"/>
                </a:solidFill>
                <a:latin typeface="Cambria" pitchFamily="18" charset="0"/>
              </a:rPr>
              <a:t>L</a:t>
            </a:r>
            <a:r>
              <a:rPr lang="en-US" sz="3600" b="1" dirty="0" smtClean="0">
                <a:solidFill>
                  <a:srgbClr val="006666"/>
                </a:solidFill>
                <a:latin typeface="Cambria" pitchFamily="18" charset="0"/>
              </a:rPr>
              <a:t>earning </a:t>
            </a:r>
            <a:r>
              <a:rPr lang="en-US" sz="3600" b="1" dirty="0">
                <a:solidFill>
                  <a:srgbClr val="006666"/>
                </a:solidFill>
                <a:latin typeface="Cambria" pitchFamily="18" charset="0"/>
              </a:rPr>
              <a:t>for the purpose of immediate </a:t>
            </a:r>
            <a:r>
              <a:rPr lang="en-US" sz="3600" b="1" dirty="0" smtClean="0">
                <a:solidFill>
                  <a:srgbClr val="006666"/>
                </a:solidFill>
                <a:latin typeface="Cambria" pitchFamily="18" charset="0"/>
              </a:rPr>
              <a:t>application may not be true all the times</a:t>
            </a:r>
            <a:endParaRPr lang="en-US" sz="3600" b="1" dirty="0">
              <a:solidFill>
                <a:srgbClr val="006666"/>
              </a:solidFill>
              <a:latin typeface="Cambria" pitchFamily="18" charset="0"/>
            </a:endParaRPr>
          </a:p>
          <a:p>
            <a:r>
              <a:rPr lang="en-US" sz="3600" b="1" dirty="0">
                <a:solidFill>
                  <a:srgbClr val="006666"/>
                </a:solidFill>
                <a:latin typeface="Cambria" pitchFamily="18" charset="0"/>
              </a:rPr>
              <a:t>A</a:t>
            </a:r>
            <a:r>
              <a:rPr lang="en-US" sz="3600" b="1" dirty="0" smtClean="0">
                <a:solidFill>
                  <a:srgbClr val="006666"/>
                </a:solidFill>
                <a:latin typeface="Cambria" pitchFamily="18" charset="0"/>
              </a:rPr>
              <a:t>dults </a:t>
            </a:r>
            <a:r>
              <a:rPr lang="en-US" sz="3600" b="1" dirty="0">
                <a:solidFill>
                  <a:srgbClr val="006666"/>
                </a:solidFill>
                <a:latin typeface="Cambria" pitchFamily="18" charset="0"/>
              </a:rPr>
              <a:t>may choose to learn something new purely for the joy of </a:t>
            </a:r>
            <a:r>
              <a:rPr lang="en-US" sz="3600" b="1" dirty="0" smtClean="0">
                <a:solidFill>
                  <a:srgbClr val="006666"/>
                </a:solidFill>
                <a:latin typeface="Cambria" pitchFamily="18" charset="0"/>
              </a:rPr>
              <a:t>learning </a:t>
            </a:r>
            <a:endParaRPr lang="en-US" sz="3600" b="1" dirty="0">
              <a:solidFill>
                <a:srgbClr val="006666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67839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3300"/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5.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best motivated by internal factors </a:t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562600"/>
          </a:xfrm>
        </p:spPr>
        <p:txBody>
          <a:bodyPr/>
          <a:lstStyle/>
          <a:p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A</a:t>
            </a:r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dults 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were best motivated to learn primarily by internal factors, </a:t>
            </a:r>
            <a:endParaRPr lang="en-US" sz="3600" b="1" dirty="0" smtClean="0">
              <a:solidFill>
                <a:srgbClr val="CC3300"/>
              </a:solidFill>
              <a:latin typeface="Cambria" pitchFamily="18" charset="0"/>
            </a:endParaRPr>
          </a:p>
          <a:p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Examples: self-esteem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, self-actualization, or recognition. </a:t>
            </a:r>
            <a:endParaRPr lang="en-US" sz="3600" b="1" dirty="0" smtClean="0">
              <a:solidFill>
                <a:srgbClr val="CC3300"/>
              </a:solidFill>
              <a:latin typeface="Cambria" pitchFamily="18" charset="0"/>
            </a:endParaRPr>
          </a:p>
          <a:p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Knowles 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believed that adults were best motivated </a:t>
            </a:r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when 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they were recognized and appreciated for their individual contributions to the class.</a:t>
            </a:r>
          </a:p>
          <a:p>
            <a:pPr marL="0" indent="0">
              <a:buNone/>
            </a:pPr>
            <a:endParaRPr lang="en-US" sz="3600" b="1" dirty="0">
              <a:solidFill>
                <a:srgbClr val="CC33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3300"/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5.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best motivated by internal factors </a:t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Application: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C3300"/>
                </a:solidFill>
                <a:latin typeface="Cambria" pitchFamily="18" charset="0"/>
              </a:rPr>
              <a:t>Facilitators </a:t>
            </a:r>
            <a:r>
              <a:rPr lang="en-US" b="1" dirty="0">
                <a:solidFill>
                  <a:srgbClr val="CC3300"/>
                </a:solidFill>
                <a:latin typeface="Cambria" pitchFamily="18" charset="0"/>
              </a:rPr>
              <a:t>must recognize the need of learners to be appreciated and respected </a:t>
            </a:r>
            <a:endParaRPr lang="en-US" b="1" dirty="0" smtClean="0">
              <a:solidFill>
                <a:srgbClr val="CC3300"/>
              </a:solidFill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C3300"/>
                </a:solidFill>
                <a:latin typeface="Cambria" pitchFamily="18" charset="0"/>
              </a:rPr>
              <a:t>Such attitude foster </a:t>
            </a:r>
            <a:r>
              <a:rPr lang="en-US" b="1" dirty="0">
                <a:solidFill>
                  <a:srgbClr val="CC3300"/>
                </a:solidFill>
                <a:latin typeface="Cambria" pitchFamily="18" charset="0"/>
              </a:rPr>
              <a:t>an environment conducive to learning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C3300"/>
                </a:solidFill>
                <a:latin typeface="Cambria" pitchFamily="18" charset="0"/>
              </a:rPr>
              <a:t>Taking the names of the contributor 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C3300"/>
                </a:solidFill>
                <a:latin typeface="Cambria" pitchFamily="18" charset="0"/>
              </a:rPr>
              <a:t>Giving credit for raising an important question</a:t>
            </a:r>
            <a:endParaRPr lang="en-US" b="1" dirty="0">
              <a:solidFill>
                <a:srgbClr val="CC330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C33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6692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3300"/>
          </a:solidFill>
        </p:spPr>
        <p:txBody>
          <a:bodyPr/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5. Adults </a:t>
            </a:r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are best motivated by internal factors </a:t>
            </a:r>
            <a:b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</a:br>
            <a:endParaRPr lang="en-US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Problem: 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Many times adults 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are influenced to some </a:t>
            </a:r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external 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motivators such as </a:t>
            </a:r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a</a:t>
            </a:r>
          </a:p>
          <a:p>
            <a:pPr marL="441325" indent="-346075"/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Pay </a:t>
            </a:r>
            <a:r>
              <a:rPr lang="en-US" sz="3600" b="1" dirty="0">
                <a:solidFill>
                  <a:srgbClr val="CC3300"/>
                </a:solidFill>
                <a:latin typeface="Cambria" pitchFamily="18" charset="0"/>
              </a:rPr>
              <a:t>raise </a:t>
            </a:r>
            <a:endParaRPr lang="en-US" sz="3600" b="1" dirty="0" smtClean="0">
              <a:solidFill>
                <a:srgbClr val="CC3300"/>
              </a:solidFill>
              <a:latin typeface="Cambria" pitchFamily="18" charset="0"/>
            </a:endParaRPr>
          </a:p>
          <a:p>
            <a:pPr marL="441325" indent="-346075"/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job promotion</a:t>
            </a:r>
          </a:p>
          <a:p>
            <a:pPr marL="441325" indent="-346075"/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Increment </a:t>
            </a:r>
          </a:p>
          <a:p>
            <a:pPr marL="441325" indent="-346075"/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Additional degree</a:t>
            </a:r>
          </a:p>
          <a:p>
            <a:pPr marL="441325" indent="-346075"/>
            <a:r>
              <a:rPr lang="en-US" sz="3600" b="1" dirty="0" smtClean="0">
                <a:solidFill>
                  <a:srgbClr val="CC3300"/>
                </a:solidFill>
                <a:latin typeface="Cambria" pitchFamily="18" charset="0"/>
              </a:rPr>
              <a:t>Status </a:t>
            </a:r>
            <a:endParaRPr lang="en-US" sz="3600" b="1" dirty="0">
              <a:solidFill>
                <a:srgbClr val="CC330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CC33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6509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276B7D"/>
          </a:solidFill>
        </p:spPr>
        <p:txBody>
          <a:bodyPr/>
          <a:lstStyle/>
          <a:p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Seven Steps Process to Implement these Assumptions</a:t>
            </a:r>
            <a:b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0292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C</a:t>
            </a:r>
            <a:r>
              <a:rPr lang="en-US" b="1" dirty="0" smtClean="0">
                <a:solidFill>
                  <a:srgbClr val="006666"/>
                </a:solidFill>
                <a:latin typeface="Cambria" pitchFamily="18" charset="0"/>
              </a:rPr>
              <a:t>reating </a:t>
            </a: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a cooperative learning climate;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P</a:t>
            </a:r>
            <a:r>
              <a:rPr lang="en-US" b="1" dirty="0" smtClean="0">
                <a:solidFill>
                  <a:srgbClr val="006666"/>
                </a:solidFill>
                <a:latin typeface="Cambria" pitchFamily="18" charset="0"/>
              </a:rPr>
              <a:t>lanning </a:t>
            </a: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goals mutually;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D</a:t>
            </a:r>
            <a:r>
              <a:rPr lang="en-US" b="1" dirty="0" smtClean="0">
                <a:solidFill>
                  <a:srgbClr val="006666"/>
                </a:solidFill>
                <a:latin typeface="Cambria" pitchFamily="18" charset="0"/>
              </a:rPr>
              <a:t>iagnosing </a:t>
            </a: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learner needs and interests;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H</a:t>
            </a:r>
            <a:r>
              <a:rPr lang="en-US" b="1" dirty="0" smtClean="0">
                <a:solidFill>
                  <a:srgbClr val="006666"/>
                </a:solidFill>
                <a:latin typeface="Cambria" pitchFamily="18" charset="0"/>
              </a:rPr>
              <a:t>elping </a:t>
            </a: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learners to formulate learning objectives based on their needs and individual interests;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D</a:t>
            </a:r>
            <a:r>
              <a:rPr lang="en-US" b="1" dirty="0" smtClean="0">
                <a:solidFill>
                  <a:srgbClr val="006666"/>
                </a:solidFill>
                <a:latin typeface="Cambria" pitchFamily="18" charset="0"/>
              </a:rPr>
              <a:t>esigning </a:t>
            </a: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sequential activities to achieve these objectives; </a:t>
            </a: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>Malcolm Knowles </a:t>
            </a:r>
            <a:r>
              <a:rPr lang="en-US" sz="3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>“</a:t>
            </a:r>
            <a:r>
              <a:rPr lang="en-US" sz="3600" b="1" dirty="0" smtClean="0">
                <a:solidFill>
                  <a:srgbClr val="C00000"/>
                </a:solidFill>
                <a:latin typeface="Arial Black" pitchFamily="34" charset="0"/>
              </a:rPr>
              <a:t>Andragogy”</a:t>
            </a:r>
            <a:endParaRPr lang="en-US" sz="3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4400" b="1" dirty="0" smtClean="0">
                <a:latin typeface="Cambria" pitchFamily="18" charset="0"/>
              </a:rPr>
              <a:t>Pedagogy</a:t>
            </a:r>
          </a:p>
          <a:p>
            <a:pPr>
              <a:lnSpc>
                <a:spcPct val="200000"/>
              </a:lnSpc>
            </a:pPr>
            <a:r>
              <a:rPr lang="en-US" sz="4400" b="1" dirty="0" smtClean="0">
                <a:latin typeface="Cambria" pitchFamily="18" charset="0"/>
              </a:rPr>
              <a:t>Andragogy</a:t>
            </a:r>
          </a:p>
          <a:p>
            <a:endParaRPr lang="en-US" sz="4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0823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6666"/>
          </a:solidFill>
        </p:spPr>
        <p:txBody>
          <a:bodyPr/>
          <a:lstStyle/>
          <a:p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Seven Steps Process to Implement these Assumptions</a:t>
            </a:r>
            <a:b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495800"/>
          </a:xfrm>
        </p:spPr>
        <p:txBody>
          <a:bodyPr/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C</a:t>
            </a:r>
            <a:r>
              <a:rPr lang="en-US" b="1" dirty="0" smtClean="0">
                <a:solidFill>
                  <a:srgbClr val="006666"/>
                </a:solidFill>
                <a:latin typeface="Cambria" pitchFamily="18" charset="0"/>
              </a:rPr>
              <a:t>arrying </a:t>
            </a: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out the design to meet objectives with selected methods, materials, and resources; and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b="1" dirty="0">
                <a:solidFill>
                  <a:srgbClr val="006666"/>
                </a:solidFill>
                <a:latin typeface="Cambria" pitchFamily="18" charset="0"/>
              </a:rPr>
              <a:t>Evaluating the quality of the learning experience for the learner that included reassessing needs for continued learning.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6"/>
            </a:pPr>
            <a:endParaRPr lang="en-US" b="1" dirty="0">
              <a:solidFill>
                <a:srgbClr val="006666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15057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7900"/>
          </a:solidFill>
        </p:spPr>
        <p:txBody>
          <a:bodyPr/>
          <a:lstStyle/>
          <a:p>
            <a:pPr>
              <a:tabLst>
                <a:tab pos="6122988" algn="l"/>
              </a:tabLst>
            </a:pPr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Role of the Teacher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Positive climate</a:t>
            </a: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Clarify purpose </a:t>
            </a: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Learning resources</a:t>
            </a:r>
          </a:p>
          <a:p>
            <a:pPr>
              <a:spcAft>
                <a:spcPts val="1200"/>
              </a:spcAft>
            </a:pPr>
            <a:r>
              <a:rPr lang="en-US" sz="3600" b="1" dirty="0" smtClean="0">
                <a:solidFill>
                  <a:srgbClr val="9A5C00"/>
                </a:solidFill>
                <a:latin typeface="Cambria" pitchFamily="18" charset="0"/>
              </a:rPr>
              <a:t>Intellectual </a:t>
            </a: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and emotional </a:t>
            </a: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9A5C00"/>
                </a:solidFill>
                <a:latin typeface="Cambria" pitchFamily="18" charset="0"/>
              </a:rPr>
              <a:t>Sharing feelings and thoughts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600" b="1" dirty="0">
              <a:solidFill>
                <a:srgbClr val="9A5C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sz="3600" b="1" dirty="0">
                <a:latin typeface="Arial Black" pitchFamily="34" charset="0"/>
              </a:rPr>
              <a:t/>
            </a:r>
            <a:br>
              <a:rPr lang="en-US" sz="3600" b="1" dirty="0"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Collaborative Learning 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r>
              <a:rPr lang="en-US" b="1" dirty="0">
                <a:solidFill>
                  <a:srgbClr val="5D0B53"/>
                </a:solidFill>
                <a:latin typeface="Cambria" pitchFamily="18" charset="0"/>
              </a:rPr>
              <a:t>Both facilitators and learners become active participants in the educational process.  </a:t>
            </a:r>
          </a:p>
          <a:p>
            <a:r>
              <a:rPr lang="en-US" b="1" dirty="0" smtClean="0">
                <a:solidFill>
                  <a:srgbClr val="5D0B53"/>
                </a:solidFill>
                <a:latin typeface="Cambria" pitchFamily="18" charset="0"/>
              </a:rPr>
              <a:t>The </a:t>
            </a:r>
            <a:r>
              <a:rPr lang="en-US" b="1" dirty="0">
                <a:solidFill>
                  <a:srgbClr val="5D0B53"/>
                </a:solidFill>
                <a:latin typeface="Cambria" pitchFamily="18" charset="0"/>
              </a:rPr>
              <a:t>hierarchy between facilitators and learners is eliminated.  </a:t>
            </a:r>
          </a:p>
          <a:p>
            <a:r>
              <a:rPr lang="en-US" b="1" dirty="0" smtClean="0">
                <a:solidFill>
                  <a:srgbClr val="5D0B53"/>
                </a:solidFill>
                <a:latin typeface="Cambria" pitchFamily="18" charset="0"/>
              </a:rPr>
              <a:t>A </a:t>
            </a:r>
            <a:r>
              <a:rPr lang="en-US" b="1" dirty="0">
                <a:solidFill>
                  <a:srgbClr val="5D0B53"/>
                </a:solidFill>
                <a:latin typeface="Cambria" pitchFamily="18" charset="0"/>
              </a:rPr>
              <a:t>sense of community is created.  </a:t>
            </a:r>
          </a:p>
          <a:p>
            <a:r>
              <a:rPr lang="en-US" b="1" dirty="0" smtClean="0">
                <a:solidFill>
                  <a:srgbClr val="5D0B53"/>
                </a:solidFill>
                <a:latin typeface="Cambria" pitchFamily="18" charset="0"/>
              </a:rPr>
              <a:t>Knowledge </a:t>
            </a:r>
            <a:r>
              <a:rPr lang="en-US" b="1" dirty="0">
                <a:solidFill>
                  <a:srgbClr val="5D0B53"/>
                </a:solidFill>
                <a:latin typeface="Cambria" pitchFamily="18" charset="0"/>
              </a:rPr>
              <a:t>is created, not transferred.  </a:t>
            </a:r>
          </a:p>
          <a:p>
            <a:r>
              <a:rPr lang="en-US" b="1" dirty="0" smtClean="0">
                <a:solidFill>
                  <a:srgbClr val="5D0B53"/>
                </a:solidFill>
                <a:latin typeface="Cambria" pitchFamily="18" charset="0"/>
              </a:rPr>
              <a:t>Knowledge </a:t>
            </a:r>
            <a:r>
              <a:rPr lang="en-US" b="1" dirty="0">
                <a:solidFill>
                  <a:srgbClr val="5D0B53"/>
                </a:solidFill>
                <a:latin typeface="Cambria" pitchFamily="18" charset="0"/>
              </a:rPr>
              <a:t>is considered to be located in the community rather than in the individual </a:t>
            </a:r>
          </a:p>
          <a:p>
            <a:pPr marL="0" indent="0">
              <a:buNone/>
            </a:pPr>
            <a:endParaRPr lang="en-US" b="1" dirty="0">
              <a:solidFill>
                <a:srgbClr val="5D0B5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4240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01080" cy="3625857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9600" b="1" dirty="0" smtClean="0">
                <a:solidFill>
                  <a:srgbClr val="5D0B53"/>
                </a:solidFill>
                <a:latin typeface="Arial Black" pitchFamily="34" charset="0"/>
              </a:rPr>
              <a:t>Thank You</a:t>
            </a:r>
            <a:endParaRPr lang="en-IN" sz="9600" b="1" dirty="0">
              <a:solidFill>
                <a:srgbClr val="5D0B5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8868"/>
            <a:ext cx="4220318" cy="420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>
            <a:off x="4071934" y="1000108"/>
            <a:ext cx="4357718" cy="2214578"/>
          </a:xfrm>
          <a:prstGeom prst="cloudCallout">
            <a:avLst>
              <a:gd name="adj1" fmla="val -72974"/>
              <a:gd name="adj2" fmla="val 67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>Why Children Learn</a:t>
            </a:r>
            <a:endParaRPr lang="en-IN" sz="3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DELL\Desktop\community engagement\images4.jpg"/>
          <p:cNvPicPr>
            <a:picLocks noChangeAspect="1" noChangeArrowheads="1"/>
          </p:cNvPicPr>
          <p:nvPr/>
        </p:nvPicPr>
        <p:blipFill rotWithShape="1">
          <a:blip r:embed="rId3" cstate="print">
            <a:lum bright="13000"/>
          </a:blip>
          <a:srcRect l="12225" r="16740"/>
          <a:stretch/>
        </p:blipFill>
        <p:spPr bwMode="auto">
          <a:xfrm>
            <a:off x="0" y="1812967"/>
            <a:ext cx="3657600" cy="49530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4114800" y="304800"/>
            <a:ext cx="4357718" cy="2214578"/>
          </a:xfrm>
          <a:prstGeom prst="cloudCallout">
            <a:avLst>
              <a:gd name="adj1" fmla="val -59745"/>
              <a:gd name="adj2" fmla="val 5763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How Children Learn</a:t>
            </a:r>
            <a:endParaRPr lang="en-IN" sz="3600" b="1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3732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8868"/>
            <a:ext cx="4220318" cy="420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>
            <a:off x="4071934" y="1000108"/>
            <a:ext cx="4357718" cy="2214578"/>
          </a:xfrm>
          <a:prstGeom prst="cloudCallout">
            <a:avLst>
              <a:gd name="adj1" fmla="val -72974"/>
              <a:gd name="adj2" fmla="val 67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>What Children Learn</a:t>
            </a:r>
            <a:endParaRPr lang="en-IN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3732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5455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Why Adults Learn?</a:t>
            </a:r>
            <a:endParaRPr lang="en-IN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r="54605"/>
          <a:stretch>
            <a:fillRect/>
          </a:stretch>
        </p:blipFill>
        <p:spPr bwMode="auto">
          <a:xfrm>
            <a:off x="6429387" y="1928802"/>
            <a:ext cx="207170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5455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How Adults Learn?</a:t>
            </a:r>
            <a:endParaRPr lang="en-IN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285860"/>
            <a:ext cx="225887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531006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5455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What Adults Learn?</a:t>
            </a:r>
            <a:endParaRPr lang="en-IN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513" y="1828800"/>
            <a:ext cx="220982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531006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1328</TotalTime>
  <Words>833</Words>
  <Application>Microsoft Office PowerPoint</Application>
  <PresentationFormat>On-screen Show (4:3)</PresentationFormat>
  <Paragraphs>148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Malcolm Knowles  “Andragogy”</vt:lpstr>
      <vt:lpstr>Slide 4</vt:lpstr>
      <vt:lpstr>Slide 5</vt:lpstr>
      <vt:lpstr>Slide 6</vt:lpstr>
      <vt:lpstr>Slide 7</vt:lpstr>
      <vt:lpstr>Slide 8</vt:lpstr>
      <vt:lpstr>Slide 9</vt:lpstr>
      <vt:lpstr>Five assumptions of Andragogy</vt:lpstr>
      <vt:lpstr> 1. Adults are Self-directed Learners </vt:lpstr>
      <vt:lpstr> 1. Adults are Self-directed Learners </vt:lpstr>
      <vt:lpstr> 1. Adults are Self-directed Learners </vt:lpstr>
      <vt:lpstr> 2. Adult learners bring a wealth of experience to the educational setting </vt:lpstr>
      <vt:lpstr> 2. Adult learners bring a wealth of experience to the educational setting </vt:lpstr>
      <vt:lpstr> 2. Adult learners bring a wealth of experience to the educational setting </vt:lpstr>
      <vt:lpstr> 2. Adult learners bring a wealth of experience to the educational setting </vt:lpstr>
      <vt:lpstr> 3. Adults enter educational settings ready to learn </vt:lpstr>
      <vt:lpstr> 3. Adults enter educational settings ready to learn </vt:lpstr>
      <vt:lpstr> 3. Adults enter educational settings ready to learn </vt:lpstr>
      <vt:lpstr> 3. Adults enter educational settings ready to learn </vt:lpstr>
      <vt:lpstr> 3. Adults enter educational settings ready to learn </vt:lpstr>
      <vt:lpstr> 4. Adults are problem-centered in their learning </vt:lpstr>
      <vt:lpstr> 4. Adults are problem-centered in their learning </vt:lpstr>
      <vt:lpstr> 4. Adults are problem-centered in their learning </vt:lpstr>
      <vt:lpstr> 5. Adults are best motivated by internal factors  </vt:lpstr>
      <vt:lpstr> 5. Adults are best motivated by internal factors  </vt:lpstr>
      <vt:lpstr> 5. Adults are best motivated by internal factors  </vt:lpstr>
      <vt:lpstr> Seven Steps Process to Implement these Assumptions  </vt:lpstr>
      <vt:lpstr> Seven Steps Process to Implement these Assumptions  </vt:lpstr>
      <vt:lpstr> Role of the Teacher </vt:lpstr>
      <vt:lpstr> Collaborative Learning  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of India – United Nations Development Program Access to Justice  National Conference on      “Law School Based Legal Service Clinics”    Findings                                           - Dr. M.R.K.Prasad</dc:title>
  <dc:creator>Prasad</dc:creator>
  <cp:lastModifiedBy>ADMIN</cp:lastModifiedBy>
  <cp:revision>149</cp:revision>
  <dcterms:created xsi:type="dcterms:W3CDTF">2011-07-02T15:39:05Z</dcterms:created>
  <dcterms:modified xsi:type="dcterms:W3CDTF">2015-11-01T03:20:44Z</dcterms:modified>
</cp:coreProperties>
</file>